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59" r:id="rId4"/>
    <p:sldId id="260" r:id="rId5"/>
    <p:sldId id="265" r:id="rId6"/>
    <p:sldId id="272" r:id="rId7"/>
    <p:sldId id="273" r:id="rId8"/>
    <p:sldId id="274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F40284-3B1F-4CCF-ACC2-0B48833B079C}" type="datetimeFigureOut">
              <a:rPr lang="tr-TR" smtClean="0"/>
              <a:pPr/>
              <a:t>27.04.2017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64194-72C2-42C0-9AB5-A08AEC514A6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yned.com/download/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43042" y="2071678"/>
            <a:ext cx="6286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/>
              <a:t>DynEd İngilizce Dil Eğitimi Sistemi </a:t>
            </a:r>
            <a:r>
              <a:rPr lang="tr-TR" sz="4000" b="1" dirty="0" smtClean="0"/>
              <a:t>Kurulumu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298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5913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Sırasıyla </a:t>
            </a:r>
            <a:r>
              <a:rPr lang="tr-TR" b="1" dirty="0"/>
              <a:t>Next </a:t>
            </a:r>
            <a:r>
              <a:rPr lang="tr-TR" dirty="0"/>
              <a:t>butonuna tıklayın. </a:t>
            </a:r>
            <a:r>
              <a:rPr lang="tr-TR" b="1" dirty="0"/>
              <a:t>Yes </a:t>
            </a:r>
            <a:r>
              <a:rPr lang="tr-TR" dirty="0"/>
              <a:t>butonuna tıklayın. </a:t>
            </a:r>
            <a:r>
              <a:rPr lang="tr-TR" b="1" dirty="0"/>
              <a:t>Typical </a:t>
            </a:r>
            <a:r>
              <a:rPr lang="tr-TR" dirty="0"/>
              <a:t>butonuna tıklayın.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80320" cy="200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880917" cy="203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37331" cy="20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79174" y="3717032"/>
            <a:ext cx="881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Finish </a:t>
            </a:r>
            <a:r>
              <a:rPr lang="tr-TR" dirty="0"/>
              <a:t>butonuna tıklayın. </a:t>
            </a:r>
            <a:r>
              <a:rPr lang="tr-TR" b="1" dirty="0"/>
              <a:t>No Thanks </a:t>
            </a:r>
            <a:r>
              <a:rPr lang="tr-TR" dirty="0"/>
              <a:t>butonuna tıklayın. Kurulumu tamamlayın.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8" y="4293096"/>
            <a:ext cx="289453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887165" cy="198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              Android </a:t>
            </a:r>
            <a:r>
              <a:rPr lang="tr-TR" b="1" dirty="0"/>
              <a:t>Cihazlara DynEd Uygulamasının </a:t>
            </a:r>
            <a:r>
              <a:rPr lang="tr-TR" b="1" dirty="0" smtClean="0"/>
              <a:t>Kurulumu</a:t>
            </a:r>
            <a:endParaRPr lang="tr-TR" dirty="0"/>
          </a:p>
          <a:p>
            <a:r>
              <a:rPr lang="tr-TR" dirty="0" smtClean="0"/>
              <a:t>Android </a:t>
            </a:r>
            <a:r>
              <a:rPr lang="tr-TR" dirty="0"/>
              <a:t>cihazınızda bulunan  </a:t>
            </a:r>
            <a:r>
              <a:rPr lang="tr-TR" b="1" dirty="0"/>
              <a:t>Google Play Store</a:t>
            </a:r>
            <a:r>
              <a:rPr lang="tr-TR" dirty="0"/>
              <a:t>’a girerek DynEd uygulamasını cihazınıza yükleyin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58" y="1196752"/>
            <a:ext cx="151358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144016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151216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328498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Yüklemeden sonra “</a:t>
            </a:r>
            <a:r>
              <a:rPr lang="tr-TR" sz="1600" b="1" dirty="0"/>
              <a:t>Aç</a:t>
            </a:r>
            <a:r>
              <a:rPr lang="tr-TR" sz="1600" dirty="0"/>
              <a:t>” butonuna, arkasından ekranın sağ üst köşesindeki </a:t>
            </a:r>
            <a:r>
              <a:rPr lang="tr-TR" sz="1600" b="1" dirty="0"/>
              <a:t>Çark (Dişli) </a:t>
            </a:r>
            <a:r>
              <a:rPr lang="tr-TR" sz="1600" dirty="0"/>
              <a:t>ikonuna ve karşınıza gelen ekranda oklara basarak “Kayıt Yöneticisi Bilgisayarı”nı “</a:t>
            </a:r>
            <a:r>
              <a:rPr lang="tr-TR" sz="1600" b="1" dirty="0"/>
              <a:t>Turkey (Sadece Resmi Okullar)</a:t>
            </a:r>
            <a:r>
              <a:rPr lang="tr-TR" sz="1600" dirty="0"/>
              <a:t>”,  “Türkçe  Destek”  bölümünü ise  “</a:t>
            </a:r>
            <a:r>
              <a:rPr lang="tr-TR" sz="1600" b="1" dirty="0"/>
              <a:t>İngilizce/Türkçe</a:t>
            </a:r>
            <a:r>
              <a:rPr lang="tr-TR" sz="1600" dirty="0"/>
              <a:t>”  olarak  ayarlayın.  “Bitti”  butonuna bastığınızda karşınıza gelecek olan giriş penceresinde e-posta adresi formatındaki “</a:t>
            </a:r>
            <a:r>
              <a:rPr lang="tr-TR" sz="1600" b="1" dirty="0"/>
              <a:t>DynEd Öğrenci Oturum Açma Kimliği</a:t>
            </a:r>
            <a:r>
              <a:rPr lang="tr-TR" sz="1600" dirty="0"/>
              <a:t>”nizi ve “</a:t>
            </a:r>
            <a:r>
              <a:rPr lang="tr-TR" sz="1600" b="1" dirty="0"/>
              <a:t>Şifre</a:t>
            </a:r>
            <a:r>
              <a:rPr lang="tr-TR" sz="1600" dirty="0"/>
              <a:t>”nizi yazın.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4869160"/>
            <a:ext cx="1800200" cy="13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0" y="4725144"/>
            <a:ext cx="1248528" cy="15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20" y="4797152"/>
            <a:ext cx="10826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040290" y="4723824"/>
            <a:ext cx="2774950" cy="1512887"/>
            <a:chOff x="1519" y="1526"/>
            <a:chExt cx="4371" cy="2381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19" y="1526"/>
              <a:ext cx="1840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023" y="2015"/>
              <a:ext cx="528" cy="381"/>
            </a:xfrm>
            <a:custGeom>
              <a:avLst/>
              <a:gdLst>
                <a:gd name="T0" fmla="*/ 0 w 528"/>
                <a:gd name="T1" fmla="*/ 321 h 381"/>
                <a:gd name="T2" fmla="*/ 0 w 528"/>
                <a:gd name="T3" fmla="*/ 321 h 381"/>
                <a:gd name="T4" fmla="*/ 190 w 528"/>
                <a:gd name="T5" fmla="*/ 381 h 381"/>
                <a:gd name="T6" fmla="*/ 158 w 528"/>
                <a:gd name="T7" fmla="*/ 318 h 381"/>
                <a:gd name="T8" fmla="*/ 527 w 528"/>
                <a:gd name="T9" fmla="*/ 125 h 381"/>
                <a:gd name="T10" fmla="*/ 461 w 528"/>
                <a:gd name="T11" fmla="*/ 0 h 381"/>
                <a:gd name="T12" fmla="*/ 92 w 528"/>
                <a:gd name="T13" fmla="*/ 192 h 381"/>
                <a:gd name="T14" fmla="*/ 60 w 528"/>
                <a:gd name="T15" fmla="*/ 130 h 381"/>
                <a:gd name="T16" fmla="*/ 0 w 528"/>
                <a:gd name="T17" fmla="*/ 32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381">
                  <a:moveTo>
                    <a:pt x="0" y="321"/>
                  </a:moveTo>
                  <a:lnTo>
                    <a:pt x="0" y="321"/>
                  </a:lnTo>
                  <a:lnTo>
                    <a:pt x="190" y="381"/>
                  </a:lnTo>
                  <a:lnTo>
                    <a:pt x="158" y="318"/>
                  </a:lnTo>
                  <a:lnTo>
                    <a:pt x="527" y="125"/>
                  </a:lnTo>
                  <a:lnTo>
                    <a:pt x="461" y="0"/>
                  </a:lnTo>
                  <a:lnTo>
                    <a:pt x="92" y="192"/>
                  </a:lnTo>
                  <a:lnTo>
                    <a:pt x="60" y="13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540" y="1526"/>
              <a:ext cx="236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183" name="Picture 15" descr="C:\Users\R.KAYNAR\Desktop\Resim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01" y="4725144"/>
            <a:ext cx="23431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83810"/>
            <a:ext cx="83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Karşınıza çıkan ekranda DynEd yazılımlarını yüklemek için yazılımının sağ üst köşesindeki </a:t>
            </a:r>
            <a:r>
              <a:rPr lang="tr-TR" b="1" dirty="0"/>
              <a:t>Yeşil Ok </a:t>
            </a:r>
            <a:r>
              <a:rPr lang="tr-TR" dirty="0"/>
              <a:t>simgesine parmağınızı basılı tutun. </a:t>
            </a:r>
            <a:r>
              <a:rPr lang="tr-TR" b="1" dirty="0"/>
              <a:t>Yazılımı kurmak için cihazınızda gerekli boş alan bulunmalıdır. </a:t>
            </a:r>
            <a:r>
              <a:rPr lang="tr-TR" dirty="0"/>
              <a:t>Aşağıda </a:t>
            </a:r>
            <a:r>
              <a:rPr lang="tr-TR" b="1" dirty="0"/>
              <a:t>“First English” </a:t>
            </a:r>
            <a:r>
              <a:rPr lang="tr-TR" dirty="0"/>
              <a:t>yazılımını cihaza yüklemek için 333,79 MB boş alan gerektiği, örnekde yer alan cihazda ise 3,97 GB boş alan olduğu görüntülenmiştir.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44126" y="20608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Yükle   </a:t>
            </a:r>
            <a:r>
              <a:rPr lang="tr-TR" dirty="0"/>
              <a:t>butonuna   basarak   yüklemeyi   başlatın.   Yükleme  </a:t>
            </a:r>
            <a:r>
              <a:rPr lang="tr-TR" dirty="0" smtClean="0"/>
              <a:t>tamamlandığında   </a:t>
            </a:r>
            <a:r>
              <a:rPr lang="tr-TR" dirty="0"/>
              <a:t>yazılımın   sağ   üst köşesindeki </a:t>
            </a:r>
            <a:r>
              <a:rPr lang="tr-TR" b="1" dirty="0"/>
              <a:t>Yeşil Ok </a:t>
            </a:r>
            <a:r>
              <a:rPr lang="tr-TR" dirty="0"/>
              <a:t>ikonu kaybolur. </a:t>
            </a:r>
            <a:r>
              <a:rPr lang="tr-TR" b="1" dirty="0"/>
              <a:t>Placement Test </a:t>
            </a:r>
            <a:r>
              <a:rPr lang="tr-TR" dirty="0"/>
              <a:t>ve gerekli diğer DynEd yazılımlarını da aynı şekilde yükleyebilirsiniz.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217972" cy="23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1942012" cy="100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R.KAYNAR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045276" cy="21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R.KAYNAR\Desktop\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68" y="3501008"/>
            <a:ext cx="2326920" cy="12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Dikdörtgen 100"/>
          <p:cNvSpPr/>
          <p:nvPr/>
        </p:nvSpPr>
        <p:spPr>
          <a:xfrm>
            <a:off x="2702226" y="265212"/>
            <a:ext cx="31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DynEd Sistem Gereksinimleri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" name="Tablo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54425"/>
              </p:ext>
            </p:extLst>
          </p:nvPr>
        </p:nvGraphicFramePr>
        <p:xfrm>
          <a:off x="637564" y="1387510"/>
          <a:ext cx="7128793" cy="1728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6729"/>
                <a:gridCol w="1897966"/>
                <a:gridCol w="2294098"/>
              </a:tblGrid>
              <a:tr h="377846">
                <a:tc>
                  <a:txBody>
                    <a:bodyPr/>
                    <a:lstStyle/>
                    <a:p>
                      <a:pPr marL="71628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1100" spc="-5" dirty="0">
                          <a:effectLst/>
                        </a:rPr>
                        <a:t>İ</a:t>
                      </a:r>
                      <a:r>
                        <a:rPr lang="tr-TR" sz="1100" dirty="0">
                          <a:effectLst/>
                        </a:rPr>
                        <a:t>ş</a:t>
                      </a:r>
                      <a:r>
                        <a:rPr lang="tr-TR" sz="1100" spc="-10" dirty="0">
                          <a:effectLst/>
                        </a:rPr>
                        <a:t>l</a:t>
                      </a:r>
                      <a:r>
                        <a:rPr lang="tr-TR" sz="1100" spc="10" dirty="0">
                          <a:effectLst/>
                        </a:rPr>
                        <a:t>e</a:t>
                      </a:r>
                      <a:r>
                        <a:rPr lang="tr-TR" sz="1100" dirty="0">
                          <a:effectLst/>
                        </a:rPr>
                        <a:t>t</a:t>
                      </a:r>
                      <a:r>
                        <a:rPr lang="tr-TR" sz="1100" spc="-5" dirty="0">
                          <a:effectLst/>
                        </a:rPr>
                        <a:t>i</a:t>
                      </a:r>
                      <a:r>
                        <a:rPr lang="tr-TR" sz="1100" dirty="0">
                          <a:effectLst/>
                        </a:rPr>
                        <a:t>m</a:t>
                      </a:r>
                      <a:r>
                        <a:rPr lang="tr-TR" sz="1100" spc="-10" dirty="0">
                          <a:effectLst/>
                        </a:rPr>
                        <a:t> Si</a:t>
                      </a:r>
                      <a:r>
                        <a:rPr lang="tr-TR" sz="1100" dirty="0">
                          <a:effectLst/>
                        </a:rPr>
                        <a:t>st</a:t>
                      </a:r>
                      <a:r>
                        <a:rPr lang="tr-TR" sz="1100" spc="5" dirty="0">
                          <a:effectLst/>
                        </a:rPr>
                        <a:t>e</a:t>
                      </a:r>
                      <a:r>
                        <a:rPr lang="tr-TR" sz="1100" dirty="0">
                          <a:effectLst/>
                        </a:rPr>
                        <a:t>mi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1100" spc="5" dirty="0">
                          <a:effectLst/>
                        </a:rPr>
                        <a:t>B</a:t>
                      </a:r>
                      <a:r>
                        <a:rPr lang="tr-TR" sz="1100" spc="10" dirty="0">
                          <a:effectLst/>
                        </a:rPr>
                        <a:t>e</a:t>
                      </a:r>
                      <a:r>
                        <a:rPr lang="tr-TR" sz="1100" spc="-5" dirty="0">
                          <a:effectLst/>
                        </a:rPr>
                        <a:t>ll</a:t>
                      </a:r>
                      <a:r>
                        <a:rPr lang="tr-TR" sz="1100" spc="10" dirty="0">
                          <a:effectLst/>
                        </a:rPr>
                        <a:t>e</a:t>
                      </a:r>
                      <a:r>
                        <a:rPr lang="tr-TR" sz="1100" dirty="0">
                          <a:effectLst/>
                        </a:rPr>
                        <a:t>k</a:t>
                      </a:r>
                      <a:r>
                        <a:rPr lang="tr-TR" sz="1100" spc="-10" dirty="0">
                          <a:effectLst/>
                        </a:rPr>
                        <a:t> (</a:t>
                      </a:r>
                      <a:r>
                        <a:rPr lang="tr-TR" sz="1100" dirty="0">
                          <a:effectLst/>
                        </a:rPr>
                        <a:t>R</a:t>
                      </a:r>
                      <a:r>
                        <a:rPr lang="tr-TR" sz="1100" spc="5" dirty="0">
                          <a:effectLst/>
                        </a:rPr>
                        <a:t>A</a:t>
                      </a:r>
                      <a:r>
                        <a:rPr lang="tr-TR" sz="1100" spc="-5" dirty="0">
                          <a:effectLst/>
                        </a:rPr>
                        <a:t>M</a:t>
                      </a:r>
                      <a:r>
                        <a:rPr lang="tr-TR" sz="1100" dirty="0">
                          <a:effectLst/>
                        </a:rPr>
                        <a:t>)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6925" marR="735330" algn="ctr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C</a:t>
                      </a:r>
                      <a:r>
                        <a:rPr lang="tr-TR" sz="1100" spc="-10" dirty="0">
                          <a:effectLst/>
                        </a:rPr>
                        <a:t>P</a:t>
                      </a:r>
                      <a:r>
                        <a:rPr lang="tr-TR" sz="1100" dirty="0">
                          <a:effectLst/>
                        </a:rPr>
                        <a:t>U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8180">
                <a:tc>
                  <a:txBody>
                    <a:bodyPr/>
                    <a:lstStyle/>
                    <a:p>
                      <a:pPr marL="737235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tr-TR" sz="1200" spc="-5">
                          <a:effectLst/>
                        </a:rPr>
                        <a:t>Wi</a:t>
                      </a:r>
                      <a:r>
                        <a:rPr lang="tr-TR" sz="1200" spc="5">
                          <a:effectLst/>
                        </a:rPr>
                        <a:t>nd</a:t>
                      </a:r>
                      <a:r>
                        <a:rPr lang="tr-TR" sz="1200">
                          <a:effectLst/>
                        </a:rPr>
                        <a:t>o</a:t>
                      </a:r>
                      <a:r>
                        <a:rPr lang="tr-TR" sz="1200" spc="-5">
                          <a:effectLst/>
                        </a:rPr>
                        <a:t>w</a:t>
                      </a:r>
                      <a:r>
                        <a:rPr lang="tr-TR" sz="1200">
                          <a:effectLst/>
                        </a:rPr>
                        <a:t>s</a:t>
                      </a:r>
                      <a:r>
                        <a:rPr lang="tr-TR" sz="1200" spc="-5">
                          <a:effectLst/>
                        </a:rPr>
                        <a:t> </a:t>
                      </a:r>
                      <a:r>
                        <a:rPr lang="tr-TR" sz="1200" spc="10">
                          <a:effectLst/>
                        </a:rPr>
                        <a:t>X</a:t>
                      </a:r>
                      <a:r>
                        <a:rPr lang="tr-TR" sz="1200">
                          <a:effectLst/>
                        </a:rPr>
                        <a:t>P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185" marR="59055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r>
                        <a:rPr lang="tr-TR" sz="1200" spc="-15" dirty="0">
                          <a:effectLst/>
                        </a:rPr>
                        <a:t> </a:t>
                      </a:r>
                      <a:r>
                        <a:rPr lang="tr-TR" sz="1200" spc="10" dirty="0">
                          <a:effectLst/>
                        </a:rPr>
                        <a:t>G</a:t>
                      </a:r>
                      <a:r>
                        <a:rPr lang="tr-TR" sz="1200" dirty="0">
                          <a:effectLst/>
                        </a:rPr>
                        <a:t>B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695" marR="671830"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r>
                        <a:rPr lang="tr-TR" sz="1200" spc="-15" dirty="0">
                          <a:effectLst/>
                        </a:rPr>
                        <a:t> </a:t>
                      </a:r>
                      <a:r>
                        <a:rPr lang="tr-TR" sz="1200" spc="10" dirty="0">
                          <a:effectLst/>
                        </a:rPr>
                        <a:t>G</a:t>
                      </a:r>
                      <a:r>
                        <a:rPr lang="tr-TR" sz="1200" spc="-5" dirty="0">
                          <a:effectLst/>
                        </a:rPr>
                        <a:t>H</a:t>
                      </a:r>
                      <a:r>
                        <a:rPr lang="tr-TR" sz="1200" dirty="0">
                          <a:effectLst/>
                        </a:rPr>
                        <a:t>z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33738">
                <a:tc>
                  <a:txBody>
                    <a:bodyPr/>
                    <a:lstStyle/>
                    <a:p>
                      <a:pPr marL="6610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spc="-5">
                          <a:effectLst/>
                        </a:rPr>
                        <a:t>Wi</a:t>
                      </a:r>
                      <a:r>
                        <a:rPr lang="tr-TR" sz="1200" spc="5">
                          <a:effectLst/>
                        </a:rPr>
                        <a:t>nd</a:t>
                      </a:r>
                      <a:r>
                        <a:rPr lang="tr-TR" sz="1200">
                          <a:effectLst/>
                        </a:rPr>
                        <a:t>o</a:t>
                      </a:r>
                      <a:r>
                        <a:rPr lang="tr-TR" sz="1200" spc="-5">
                          <a:effectLst/>
                        </a:rPr>
                        <a:t>w</a:t>
                      </a:r>
                      <a:r>
                        <a:rPr lang="tr-TR" sz="1200">
                          <a:effectLst/>
                        </a:rPr>
                        <a:t>s</a:t>
                      </a:r>
                      <a:r>
                        <a:rPr lang="tr-TR" sz="1200" spc="-5">
                          <a:effectLst/>
                        </a:rPr>
                        <a:t> </a:t>
                      </a:r>
                      <a:r>
                        <a:rPr lang="tr-TR" sz="1200" spc="10">
                          <a:effectLst/>
                        </a:rPr>
                        <a:t>V</a:t>
                      </a:r>
                      <a:r>
                        <a:rPr lang="tr-TR" sz="1200" spc="-5">
                          <a:effectLst/>
                        </a:rPr>
                        <a:t>i</a:t>
                      </a:r>
                      <a:r>
                        <a:rPr lang="tr-TR" sz="1200">
                          <a:effectLst/>
                        </a:rPr>
                        <a:t>s</a:t>
                      </a:r>
                      <a:r>
                        <a:rPr lang="tr-TR" sz="1200" spc="-5">
                          <a:effectLst/>
                        </a:rPr>
                        <a:t>t</a:t>
                      </a:r>
                      <a:r>
                        <a:rPr lang="tr-TR" sz="1200">
                          <a:effectLst/>
                        </a:rPr>
                        <a:t>a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185" marR="590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r>
                        <a:rPr lang="tr-TR" sz="1200" spc="-15">
                          <a:effectLst/>
                        </a:rPr>
                        <a:t> </a:t>
                      </a:r>
                      <a:r>
                        <a:rPr lang="tr-TR" sz="1200" spc="10">
                          <a:effectLst/>
                        </a:rPr>
                        <a:t>G</a:t>
                      </a: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695" marR="671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</a:t>
                      </a:r>
                      <a:r>
                        <a:rPr lang="tr-TR" sz="1200" spc="-15" dirty="0">
                          <a:effectLst/>
                        </a:rPr>
                        <a:t> </a:t>
                      </a:r>
                      <a:r>
                        <a:rPr lang="tr-TR" sz="1200" spc="10" dirty="0">
                          <a:effectLst/>
                        </a:rPr>
                        <a:t>G</a:t>
                      </a:r>
                      <a:r>
                        <a:rPr lang="tr-TR" sz="1200" spc="-5" dirty="0">
                          <a:effectLst/>
                        </a:rPr>
                        <a:t>H</a:t>
                      </a:r>
                      <a:r>
                        <a:rPr lang="tr-TR" sz="1200" dirty="0">
                          <a:effectLst/>
                        </a:rPr>
                        <a:t>z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8180">
                <a:tc>
                  <a:txBody>
                    <a:bodyPr/>
                    <a:lstStyle/>
                    <a:p>
                      <a:pPr marL="325755">
                        <a:lnSpc>
                          <a:spcPts val="14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spc="-10">
                          <a:effectLst/>
                        </a:rPr>
                        <a:t>W</a:t>
                      </a:r>
                      <a:r>
                        <a:rPr lang="tr-TR" sz="1200" spc="-5">
                          <a:effectLst/>
                        </a:rPr>
                        <a:t>i</a:t>
                      </a:r>
                      <a:r>
                        <a:rPr lang="tr-TR" sz="1200" spc="5">
                          <a:effectLst/>
                        </a:rPr>
                        <a:t>nd</a:t>
                      </a:r>
                      <a:r>
                        <a:rPr lang="tr-TR" sz="1200">
                          <a:effectLst/>
                        </a:rPr>
                        <a:t>o</a:t>
                      </a:r>
                      <a:r>
                        <a:rPr lang="tr-TR" sz="1200" spc="-5">
                          <a:effectLst/>
                        </a:rPr>
                        <a:t>w</a:t>
                      </a:r>
                      <a:r>
                        <a:rPr lang="tr-TR" sz="1200">
                          <a:effectLst/>
                        </a:rPr>
                        <a:t>s</a:t>
                      </a:r>
                      <a:r>
                        <a:rPr lang="tr-TR" sz="1200" spc="-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7</a:t>
                      </a:r>
                      <a:r>
                        <a:rPr lang="tr-TR" sz="1200" spc="-1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or</a:t>
                      </a:r>
                      <a:r>
                        <a:rPr lang="tr-TR" sz="1200" spc="25">
                          <a:effectLst/>
                        </a:rPr>
                        <a:t> </a:t>
                      </a:r>
                      <a:r>
                        <a:rPr lang="tr-TR" sz="1200" spc="-5">
                          <a:effectLst/>
                        </a:rPr>
                        <a:t>Wi</a:t>
                      </a:r>
                      <a:r>
                        <a:rPr lang="tr-TR" sz="1200" spc="5">
                          <a:effectLst/>
                        </a:rPr>
                        <a:t>nd</a:t>
                      </a:r>
                      <a:r>
                        <a:rPr lang="tr-TR" sz="1200">
                          <a:effectLst/>
                        </a:rPr>
                        <a:t>o</a:t>
                      </a:r>
                      <a:r>
                        <a:rPr lang="tr-TR" sz="1200" spc="-5">
                          <a:effectLst/>
                        </a:rPr>
                        <a:t>w</a:t>
                      </a:r>
                      <a:r>
                        <a:rPr lang="tr-TR" sz="1200">
                          <a:effectLst/>
                        </a:rPr>
                        <a:t>s</a:t>
                      </a:r>
                      <a:r>
                        <a:rPr lang="tr-TR" sz="1200" spc="-5">
                          <a:effectLst/>
                        </a:rPr>
                        <a:t> </a:t>
                      </a: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185" marR="590550" algn="ctr">
                        <a:lnSpc>
                          <a:spcPts val="14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r>
                        <a:rPr lang="tr-TR" sz="1200" spc="-15">
                          <a:effectLst/>
                        </a:rPr>
                        <a:t> </a:t>
                      </a:r>
                      <a:r>
                        <a:rPr lang="tr-TR" sz="1200" spc="10">
                          <a:effectLst/>
                        </a:rPr>
                        <a:t>G</a:t>
                      </a: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4695" marR="671830" algn="ctr">
                        <a:lnSpc>
                          <a:spcPts val="14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r>
                        <a:rPr lang="tr-TR" sz="1200" spc="-15">
                          <a:effectLst/>
                        </a:rPr>
                        <a:t> </a:t>
                      </a:r>
                      <a:r>
                        <a:rPr lang="tr-TR" sz="1200" spc="10">
                          <a:effectLst/>
                        </a:rPr>
                        <a:t>G</a:t>
                      </a:r>
                      <a:r>
                        <a:rPr lang="tr-TR" sz="1200" spc="-5">
                          <a:effectLst/>
                        </a:rPr>
                        <a:t>H</a:t>
                      </a:r>
                      <a:r>
                        <a:rPr lang="tr-TR" sz="1200">
                          <a:effectLst/>
                        </a:rPr>
                        <a:t>z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0249">
                <a:tc>
                  <a:txBody>
                    <a:bodyPr/>
                    <a:lstStyle/>
                    <a:p>
                      <a:pPr marL="70104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spc="5" dirty="0">
                          <a:effectLst/>
                        </a:rPr>
                        <a:t>Ma</a:t>
                      </a:r>
                      <a:r>
                        <a:rPr lang="tr-TR" sz="1200" dirty="0">
                          <a:effectLst/>
                        </a:rPr>
                        <a:t>c</a:t>
                      </a:r>
                      <a:r>
                        <a:rPr lang="tr-TR" sz="1200" spc="-5" dirty="0">
                          <a:effectLst/>
                        </a:rPr>
                        <a:t> </a:t>
                      </a:r>
                      <a:r>
                        <a:rPr lang="tr-TR" sz="1200" spc="5" dirty="0">
                          <a:effectLst/>
                        </a:rPr>
                        <a:t>O</a:t>
                      </a:r>
                      <a:r>
                        <a:rPr lang="tr-TR" sz="1200" dirty="0">
                          <a:effectLst/>
                        </a:rPr>
                        <a:t>S </a:t>
                      </a:r>
                      <a:r>
                        <a:rPr lang="tr-TR" sz="1200" spc="-10" dirty="0">
                          <a:effectLst/>
                        </a:rPr>
                        <a:t>10.7</a:t>
                      </a:r>
                      <a:r>
                        <a:rPr lang="tr-TR" sz="1200" dirty="0">
                          <a:effectLst/>
                        </a:rPr>
                        <a:t>+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1185" marR="590550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r>
                        <a:rPr lang="tr-TR" sz="1200" spc="-15" dirty="0">
                          <a:effectLst/>
                        </a:rPr>
                        <a:t> </a:t>
                      </a:r>
                      <a:r>
                        <a:rPr lang="tr-TR" sz="1200" spc="10" dirty="0">
                          <a:effectLst/>
                        </a:rPr>
                        <a:t>G</a:t>
                      </a:r>
                      <a:r>
                        <a:rPr lang="tr-TR" sz="1200" dirty="0">
                          <a:effectLst/>
                        </a:rPr>
                        <a:t>B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0075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r>
                        <a:rPr lang="tr-TR" sz="1200" spc="-15" dirty="0">
                          <a:effectLst/>
                        </a:rPr>
                        <a:t> </a:t>
                      </a:r>
                      <a:r>
                        <a:rPr lang="tr-TR" sz="1200" spc="10" dirty="0">
                          <a:effectLst/>
                        </a:rPr>
                        <a:t>G</a:t>
                      </a:r>
                      <a:r>
                        <a:rPr lang="tr-TR" sz="1200" spc="-5" dirty="0">
                          <a:effectLst/>
                        </a:rPr>
                        <a:t>H</a:t>
                      </a:r>
                      <a:r>
                        <a:rPr lang="tr-TR" sz="1200" dirty="0">
                          <a:effectLst/>
                        </a:rPr>
                        <a:t>z </a:t>
                      </a:r>
                      <a:r>
                        <a:rPr lang="tr-TR" sz="1200" spc="10" dirty="0">
                          <a:effectLst/>
                        </a:rPr>
                        <a:t>I</a:t>
                      </a:r>
                      <a:r>
                        <a:rPr lang="tr-TR" sz="1200" spc="-5" dirty="0">
                          <a:effectLst/>
                        </a:rPr>
                        <a:t>n</a:t>
                      </a:r>
                      <a:r>
                        <a:rPr lang="tr-TR" sz="1200" spc="5" dirty="0">
                          <a:effectLst/>
                        </a:rPr>
                        <a:t>t</a:t>
                      </a:r>
                      <a:r>
                        <a:rPr lang="tr-TR" sz="1200" dirty="0">
                          <a:effectLst/>
                        </a:rPr>
                        <a:t>el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03" name="Group 109"/>
          <p:cNvGrpSpPr>
            <a:grpSpLocks/>
          </p:cNvGrpSpPr>
          <p:nvPr/>
        </p:nvGrpSpPr>
        <p:grpSpPr bwMode="auto">
          <a:xfrm>
            <a:off x="591984" y="1258015"/>
            <a:ext cx="3265753" cy="1899490"/>
            <a:chOff x="1333" y="777"/>
            <a:chExt cx="3837" cy="1634"/>
          </a:xfrm>
        </p:grpSpPr>
        <p:sp>
          <p:nvSpPr>
            <p:cNvPr id="104" name="Freeform 116"/>
            <p:cNvSpPr>
              <a:spLocks/>
            </p:cNvSpPr>
            <p:nvPr/>
          </p:nvSpPr>
          <p:spPr bwMode="auto">
            <a:xfrm>
              <a:off x="1378" y="821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1378" y="1118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1378" y="1426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Freeform 113"/>
            <p:cNvSpPr>
              <a:spLocks/>
            </p:cNvSpPr>
            <p:nvPr/>
          </p:nvSpPr>
          <p:spPr bwMode="auto">
            <a:xfrm>
              <a:off x="1378" y="1738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8" name="Freeform 112"/>
            <p:cNvSpPr>
              <a:spLocks/>
            </p:cNvSpPr>
            <p:nvPr/>
          </p:nvSpPr>
          <p:spPr bwMode="auto">
            <a:xfrm>
              <a:off x="1378" y="2045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1356" y="799"/>
              <a:ext cx="0" cy="1589"/>
            </a:xfrm>
            <a:custGeom>
              <a:avLst/>
              <a:gdLst>
                <a:gd name="T0" fmla="*/ 0 h 1589"/>
                <a:gd name="T1" fmla="*/ 1589 h 15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89">
                  <a:moveTo>
                    <a:pt x="0" y="0"/>
                  </a:moveTo>
                  <a:lnTo>
                    <a:pt x="0" y="1589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378" y="2367"/>
              <a:ext cx="3769" cy="0"/>
            </a:xfrm>
            <a:custGeom>
              <a:avLst/>
              <a:gdLst>
                <a:gd name="T0" fmla="*/ 0 w 3769"/>
                <a:gd name="T1" fmla="*/ 3769 w 376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769">
                  <a:moveTo>
                    <a:pt x="0" y="0"/>
                  </a:moveTo>
                  <a:lnTo>
                    <a:pt x="3769" y="0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11" name="Group 101"/>
          <p:cNvGrpSpPr>
            <a:grpSpLocks/>
          </p:cNvGrpSpPr>
          <p:nvPr/>
        </p:nvGrpSpPr>
        <p:grpSpPr bwMode="auto">
          <a:xfrm>
            <a:off x="5194530" y="1299489"/>
            <a:ext cx="2592288" cy="1872012"/>
            <a:chOff x="7564" y="777"/>
            <a:chExt cx="3001" cy="1634"/>
          </a:xfrm>
        </p:grpSpPr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7601" y="821"/>
              <a:ext cx="2920" cy="0"/>
            </a:xfrm>
            <a:custGeom>
              <a:avLst/>
              <a:gdLst>
                <a:gd name="T0" fmla="*/ 0 w 2920"/>
                <a:gd name="T1" fmla="*/ 2919 w 29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20">
                  <a:moveTo>
                    <a:pt x="0" y="0"/>
                  </a:moveTo>
                  <a:lnTo>
                    <a:pt x="2919" y="0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7572" y="1118"/>
              <a:ext cx="2949" cy="0"/>
            </a:xfrm>
            <a:custGeom>
              <a:avLst/>
              <a:gdLst>
                <a:gd name="T0" fmla="*/ 0 w 2949"/>
                <a:gd name="T1" fmla="*/ 2948 w 29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49">
                  <a:moveTo>
                    <a:pt x="0" y="0"/>
                  </a:moveTo>
                  <a:lnTo>
                    <a:pt x="2948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7572" y="1426"/>
              <a:ext cx="2949" cy="0"/>
            </a:xfrm>
            <a:custGeom>
              <a:avLst/>
              <a:gdLst>
                <a:gd name="T0" fmla="*/ 0 w 2949"/>
                <a:gd name="T1" fmla="*/ 2948 w 29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49">
                  <a:moveTo>
                    <a:pt x="0" y="0"/>
                  </a:moveTo>
                  <a:lnTo>
                    <a:pt x="2948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auto">
            <a:xfrm>
              <a:off x="7572" y="1738"/>
              <a:ext cx="2949" cy="0"/>
            </a:xfrm>
            <a:custGeom>
              <a:avLst/>
              <a:gdLst>
                <a:gd name="T0" fmla="*/ 0 w 2949"/>
                <a:gd name="T1" fmla="*/ 2948 w 29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49">
                  <a:moveTo>
                    <a:pt x="0" y="0"/>
                  </a:moveTo>
                  <a:lnTo>
                    <a:pt x="2948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7572" y="2045"/>
              <a:ext cx="2949" cy="0"/>
            </a:xfrm>
            <a:custGeom>
              <a:avLst/>
              <a:gdLst>
                <a:gd name="T0" fmla="*/ 0 w 2949"/>
                <a:gd name="T1" fmla="*/ 2948 w 29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49">
                  <a:moveTo>
                    <a:pt x="0" y="0"/>
                  </a:moveTo>
                  <a:lnTo>
                    <a:pt x="2948" y="0"/>
                  </a:lnTo>
                </a:path>
              </a:pathLst>
            </a:custGeom>
            <a:noFill/>
            <a:ln w="104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7601" y="2367"/>
              <a:ext cx="2920" cy="0"/>
            </a:xfrm>
            <a:custGeom>
              <a:avLst/>
              <a:gdLst>
                <a:gd name="T0" fmla="*/ 0 w 2920"/>
                <a:gd name="T1" fmla="*/ 2919 w 29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920">
                  <a:moveTo>
                    <a:pt x="0" y="0"/>
                  </a:moveTo>
                  <a:lnTo>
                    <a:pt x="2919" y="0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102"/>
            <p:cNvSpPr>
              <a:spLocks/>
            </p:cNvSpPr>
            <p:nvPr/>
          </p:nvSpPr>
          <p:spPr bwMode="auto">
            <a:xfrm>
              <a:off x="10542" y="799"/>
              <a:ext cx="0" cy="1589"/>
            </a:xfrm>
            <a:custGeom>
              <a:avLst/>
              <a:gdLst>
                <a:gd name="T0" fmla="*/ 0 h 1589"/>
                <a:gd name="T1" fmla="*/ 1589 h 158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89">
                  <a:moveTo>
                    <a:pt x="0" y="0"/>
                  </a:moveTo>
                  <a:lnTo>
                    <a:pt x="0" y="1589"/>
                  </a:lnTo>
                </a:path>
              </a:pathLst>
            </a:custGeom>
            <a:noFill/>
            <a:ln w="28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379789" y="489831"/>
            <a:ext cx="86485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DynEd yazılımlarını kullanabilmek için bilgisayarınız aşağıdaki özelliklere sahip olmalıdır: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1-İşletim </a:t>
            </a:r>
            <a:r>
              <a:rPr lang="tr-TR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Sistemine göre en az bellek ve ana işlemci hızı: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18"/>
          <p:cNvSpPr>
            <a:spLocks noChangeArrowheads="1"/>
          </p:cNvSpPr>
          <p:nvPr/>
        </p:nvSpPr>
        <p:spPr bwMode="auto">
          <a:xfrm>
            <a:off x="630284" y="3212976"/>
            <a:ext cx="795224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Minimum 800x600 çözünürlüğe sahip Grafik Kartı</a:t>
            </a: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Kayıt ve dinleme özellikli 16-bit ses kartı</a:t>
            </a: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Kulaklık ve mikrofon seti</a:t>
            </a: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Lisans ve çalışma kayıtları için İnternet Bağlantısı</a:t>
            </a:r>
            <a:endParaRPr kumimoji="0" lang="tr-TR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6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Yerel disk alanı: Gerekli boş alan her yazılım için ayrı ayrı aşağıda belirtilmiştir.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6"/>
              <a:tabLst/>
            </a:pPr>
            <a:endParaRPr lang="tr-TR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tr-TR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Bilgisayarınızın rahat çalışabilmesi için %20 daha fazla boş alan bulunması faydalıdır.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79" y="4765609"/>
            <a:ext cx="3324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    DynEd </a:t>
            </a:r>
            <a:r>
              <a:rPr lang="tr-TR" b="1" dirty="0">
                <a:solidFill>
                  <a:srgbClr val="FF0000"/>
                </a:solidFill>
              </a:rPr>
              <a:t>Eğitim Yazılımlarının İnternet Üzerinden Bilgisayara Kurulumu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 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56662" y="836712"/>
            <a:ext cx="8568952" cy="183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www.dyned.com/download/student </a:t>
            </a:r>
            <a:endParaRPr lang="tr-TR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bg1"/>
                </a:solidFill>
              </a:rPr>
              <a:t>adresine </a:t>
            </a:r>
            <a:r>
              <a:rPr lang="tr-TR" dirty="0">
                <a:solidFill>
                  <a:schemeClr val="bg1"/>
                </a:solidFill>
              </a:rPr>
              <a:t>tıklayın ve karşınıza gelen sayfada </a:t>
            </a:r>
            <a:r>
              <a:rPr lang="tr-TR" b="1" dirty="0">
                <a:solidFill>
                  <a:schemeClr val="bg1"/>
                </a:solidFill>
              </a:rPr>
              <a:t>“DynEd’i İndir” </a:t>
            </a:r>
            <a:r>
              <a:rPr lang="tr-TR" dirty="0">
                <a:solidFill>
                  <a:schemeClr val="bg1"/>
                </a:solidFill>
              </a:rPr>
              <a:t>basamağında Kayıt Yöneticisi Bilgisayarı olarak </a:t>
            </a:r>
            <a:r>
              <a:rPr lang="tr-TR" b="1" dirty="0">
                <a:solidFill>
                  <a:schemeClr val="bg1"/>
                </a:solidFill>
              </a:rPr>
              <a:t>“Turkey (Sadece Resmi Okullar)”</a:t>
            </a:r>
            <a:r>
              <a:rPr lang="tr-TR" dirty="0">
                <a:solidFill>
                  <a:schemeClr val="bg1"/>
                </a:solidFill>
              </a:rPr>
              <a:t>ı seçerek yüklemeyi başlatın.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67983"/>
            <a:ext cx="7056784" cy="41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7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6064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/>
              <a:t>Karşınıza çıkan pencerede “Run” (Çalıştır) veya “Save File” (Kayıt Et) butonuna tıklayın</a:t>
            </a:r>
            <a:r>
              <a:rPr lang="tr-TR" sz="1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43218"/>
            <a:ext cx="511256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1560" y="29969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/>
              <a:t>Dosyanın kayıt edildiği </a:t>
            </a:r>
            <a:r>
              <a:rPr lang="tr-TR" sz="1600" b="1" dirty="0" smtClean="0"/>
              <a:t>lokasyonda </a:t>
            </a:r>
            <a:r>
              <a:rPr lang="tr-TR" sz="1600" b="1" dirty="0"/>
              <a:t>(Karşıdan Yüklenenler veya Masaüstü) dosyanın üzerine </a:t>
            </a:r>
            <a:r>
              <a:rPr lang="tr-TR" sz="1600" b="1" dirty="0" smtClean="0"/>
              <a:t>çift tıklayarak </a:t>
            </a:r>
            <a:r>
              <a:rPr lang="tr-TR" sz="1600" b="1" dirty="0"/>
              <a:t>çalıştırın.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54" y="3703310"/>
            <a:ext cx="48965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92178"/>
            <a:ext cx="1440160" cy="129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1" y="4208314"/>
            <a:ext cx="309494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95536" y="23785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1-Daha </a:t>
            </a:r>
            <a:r>
              <a:rPr lang="tr-TR" b="1" dirty="0"/>
              <a:t>sonra açılan pencerelerde sırasıyla “Çalıştır” “Kur” ve arkasından gelen “</a:t>
            </a:r>
            <a:r>
              <a:rPr lang="tr-TR" b="1" dirty="0" smtClean="0"/>
              <a:t>Lisans</a:t>
            </a:r>
            <a:r>
              <a:rPr lang="tr-TR" b="1" dirty="0"/>
              <a:t> </a:t>
            </a:r>
            <a:r>
              <a:rPr lang="tr-TR" b="1" dirty="0" smtClean="0"/>
              <a:t>Anlaşması”nda </a:t>
            </a:r>
            <a:r>
              <a:rPr lang="tr-TR" b="1" dirty="0"/>
              <a:t>“Kabul Ediyorum” seçeneklerine tıklayarak kurulum aşamalarını tamamlayın.</a:t>
            </a:r>
          </a:p>
          <a:p>
            <a:r>
              <a:rPr lang="tr-TR" b="1" dirty="0"/>
              <a:t> </a:t>
            </a:r>
          </a:p>
          <a:p>
            <a:r>
              <a:rPr lang="tr-TR" b="1" dirty="0" smtClean="0"/>
              <a:t> 2-Kurulumun </a:t>
            </a:r>
            <a:r>
              <a:rPr lang="tr-TR" b="1" dirty="0"/>
              <a:t>ilk aşaması tamamlandığında Masaüstünde “DynEd Courseware” </a:t>
            </a:r>
            <a:r>
              <a:rPr lang="tr-TR" b="1" dirty="0" smtClean="0"/>
              <a:t>kısayolu oluşacaktır</a:t>
            </a:r>
            <a:r>
              <a:rPr lang="tr-TR" b="1" dirty="0"/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9846" y="328498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3-Bu </a:t>
            </a:r>
            <a:r>
              <a:rPr lang="tr-TR" dirty="0"/>
              <a:t>kısayola tıkladığınızda karşınıza çıkan ekranda “</a:t>
            </a:r>
            <a:r>
              <a:rPr lang="tr-TR" b="1" dirty="0"/>
              <a:t>Oturum Açma Kimliğinizi</a:t>
            </a:r>
            <a:r>
              <a:rPr lang="tr-TR" dirty="0"/>
              <a:t>” ve “</a:t>
            </a:r>
            <a:r>
              <a:rPr lang="tr-TR" b="1" dirty="0"/>
              <a:t>Şifrenizi</a:t>
            </a:r>
            <a:r>
              <a:rPr lang="tr-TR" dirty="0"/>
              <a:t>” yazıp “</a:t>
            </a:r>
            <a:r>
              <a:rPr lang="tr-TR" b="1" dirty="0"/>
              <a:t>Tamam</a:t>
            </a:r>
            <a:r>
              <a:rPr lang="tr-TR" dirty="0"/>
              <a:t>” butonuna tıklayın. </a:t>
            </a:r>
            <a:r>
              <a:rPr lang="tr-TR" b="1" dirty="0"/>
              <a:t>“Kayıt Yöneticisi Bilgisayarı” </a:t>
            </a:r>
            <a:r>
              <a:rPr lang="tr-TR" dirty="0"/>
              <a:t>olarak </a:t>
            </a:r>
            <a:r>
              <a:rPr lang="tr-TR" b="1" dirty="0"/>
              <a:t>“Turkey (Sadece Resmi Okullar)”</a:t>
            </a:r>
            <a:r>
              <a:rPr lang="tr-TR" dirty="0"/>
              <a:t>ı seçin.</a:t>
            </a:r>
          </a:p>
        </p:txBody>
      </p:sp>
    </p:spTree>
    <p:extLst>
      <p:ext uri="{BB962C8B-B14F-4D97-AF65-F5344CB8AC3E}">
        <p14:creationId xmlns:p14="http://schemas.microsoft.com/office/powerpoint/2010/main" val="13483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3568" y="476672"/>
            <a:ext cx="7848872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Kurulumun bu aşamasında çalışacağınız eğitim yazılımlarını yüklemeniz gerekmektedir. Karşınıza gelen ekrandaki listeden yüklemek istediğiniz yazılımı seçip “</a:t>
            </a:r>
            <a:r>
              <a:rPr lang="tr-TR" b="1" dirty="0"/>
              <a:t>Tamam</a:t>
            </a:r>
            <a:r>
              <a:rPr lang="tr-TR" dirty="0"/>
              <a:t>” butonuna tıklayın. Bu yazılımlar öncelikle başlangıçta girmeniz gereken “</a:t>
            </a:r>
            <a:r>
              <a:rPr lang="tr-TR" b="1" dirty="0">
                <a:solidFill>
                  <a:srgbClr val="FFFF00"/>
                </a:solidFill>
              </a:rPr>
              <a:t>Placement Test</a:t>
            </a:r>
            <a:r>
              <a:rPr lang="tr-TR" dirty="0">
                <a:solidFill>
                  <a:srgbClr val="FFFF00"/>
                </a:solidFill>
              </a:rPr>
              <a:t>” </a:t>
            </a:r>
            <a:r>
              <a:rPr lang="tr-TR" b="1" dirty="0">
                <a:solidFill>
                  <a:srgbClr val="FFFF00"/>
                </a:solidFill>
              </a:rPr>
              <a:t>(Yerleştirme Sınavı) </a:t>
            </a:r>
            <a:r>
              <a:rPr lang="tr-TR" dirty="0"/>
              <a:t>ve daha sonra çalışacağınız yazılımları </a:t>
            </a:r>
            <a:r>
              <a:rPr lang="tr-TR" b="1" dirty="0"/>
              <a:t>(“</a:t>
            </a:r>
            <a:r>
              <a:rPr lang="tr-TR" b="1" dirty="0">
                <a:solidFill>
                  <a:srgbClr val="FFFF00"/>
                </a:solidFill>
              </a:rPr>
              <a:t>First English” </a:t>
            </a:r>
            <a:r>
              <a:rPr lang="tr-TR" dirty="0">
                <a:solidFill>
                  <a:srgbClr val="FFFF00"/>
                </a:solidFill>
              </a:rPr>
              <a:t>ve </a:t>
            </a:r>
            <a:r>
              <a:rPr lang="tr-TR" b="1" dirty="0">
                <a:solidFill>
                  <a:srgbClr val="FFFF00"/>
                </a:solidFill>
              </a:rPr>
              <a:t>“English For Success”) </a:t>
            </a:r>
            <a:r>
              <a:rPr lang="tr-TR" dirty="0">
                <a:solidFill>
                  <a:srgbClr val="FFFF00"/>
                </a:solidFill>
              </a:rPr>
              <a:t>yükleyin</a:t>
            </a:r>
            <a:r>
              <a:rPr lang="tr-TR" dirty="0"/>
              <a:t>. Bu yazılımlar internet hızınıza bağlı olarak sırayla 3 ve 15 dakika içerisinde yüklenecektir.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4" y="3068960"/>
            <a:ext cx="3798310" cy="294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701108" cy="28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915816" y="462350"/>
            <a:ext cx="350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DynEd Güncelleme – </a:t>
            </a:r>
            <a:r>
              <a:rPr lang="tr-TR" b="1" dirty="0" smtClean="0">
                <a:solidFill>
                  <a:srgbClr val="FFFF00"/>
                </a:solidFill>
              </a:rPr>
              <a:t>Windows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" y="1124744"/>
            <a:ext cx="29225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3" y="2343596"/>
            <a:ext cx="29114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6" y="3501008"/>
            <a:ext cx="29908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6" y="4640174"/>
            <a:ext cx="295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324994" y="1268213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Bilgisayar (Computer) / Yerel Disk (C:) (Local</a:t>
            </a:r>
            <a:endParaRPr lang="tr-TR" dirty="0"/>
          </a:p>
          <a:p>
            <a:r>
              <a:rPr lang="tr-TR" b="1" dirty="0">
                <a:solidFill>
                  <a:srgbClr val="FFFF00"/>
                </a:solidFill>
              </a:rPr>
              <a:t>Disk (C:)) </a:t>
            </a:r>
            <a:r>
              <a:rPr lang="tr-TR" dirty="0"/>
              <a:t>simgesine çift tıklayarak açın.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324994" y="234888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Listeden </a:t>
            </a:r>
            <a:r>
              <a:rPr lang="tr-TR" b="1" dirty="0"/>
              <a:t>Program Dosyaları (x86) / (</a:t>
            </a:r>
            <a:r>
              <a:rPr lang="tr-TR" b="1" dirty="0">
                <a:solidFill>
                  <a:srgbClr val="FFFF00"/>
                </a:solidFill>
              </a:rPr>
              <a:t>Program Files </a:t>
            </a:r>
            <a:r>
              <a:rPr lang="tr-TR" b="1" dirty="0"/>
              <a:t>(x86)) </a:t>
            </a:r>
            <a:r>
              <a:rPr lang="tr-TR" dirty="0"/>
              <a:t>klasörünü, (eğer yoksa </a:t>
            </a:r>
            <a:r>
              <a:rPr lang="tr-TR" b="1" dirty="0"/>
              <a:t>Program Files </a:t>
            </a:r>
            <a:r>
              <a:rPr lang="tr-TR" dirty="0"/>
              <a:t>klasörünü) bulun ve çift tıklayarak açın.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384446" y="36485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Programların listesinden </a:t>
            </a:r>
            <a:r>
              <a:rPr lang="tr-TR" b="1" dirty="0">
                <a:solidFill>
                  <a:srgbClr val="FFFF00"/>
                </a:solidFill>
              </a:rPr>
              <a:t>DynEd </a:t>
            </a:r>
            <a:r>
              <a:rPr lang="tr-TR" dirty="0">
                <a:solidFill>
                  <a:srgbClr val="FFFF00"/>
                </a:solidFill>
              </a:rPr>
              <a:t>uygulama</a:t>
            </a:r>
          </a:p>
          <a:p>
            <a:r>
              <a:rPr lang="tr-TR" dirty="0"/>
              <a:t>klasörünü bulun ve çift tıklayarak açın.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496474" y="4942909"/>
            <a:ext cx="5107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DynEd    </a:t>
            </a:r>
            <a:r>
              <a:rPr lang="tr-TR" dirty="0"/>
              <a:t>klasörünün    içinden    “</a:t>
            </a:r>
            <a:r>
              <a:rPr lang="tr-TR" b="1" dirty="0">
                <a:solidFill>
                  <a:srgbClr val="FFFF00"/>
                </a:solidFill>
              </a:rPr>
              <a:t>UpToDate</a:t>
            </a:r>
            <a:r>
              <a:rPr lang="tr-TR" dirty="0"/>
              <a:t>”</a:t>
            </a:r>
          </a:p>
          <a:p>
            <a:r>
              <a:rPr lang="tr-TR" dirty="0"/>
              <a:t>dosyasını çift tıklayarak çalıştırın.</a:t>
            </a:r>
          </a:p>
        </p:txBody>
      </p:sp>
    </p:spTree>
    <p:extLst>
      <p:ext uri="{BB962C8B-B14F-4D97-AF65-F5344CB8AC3E}">
        <p14:creationId xmlns:p14="http://schemas.microsoft.com/office/powerpoint/2010/main" val="3648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65" y="332656"/>
            <a:ext cx="4348751" cy="14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77" y="3332652"/>
            <a:ext cx="4185019" cy="17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27584" y="1992849"/>
            <a:ext cx="7560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Karşınıza gelen ekranın sol tarafında parantez içinde </a:t>
            </a:r>
            <a:r>
              <a:rPr lang="tr-TR" b="1" dirty="0"/>
              <a:t>(***) üç yıldızlı </a:t>
            </a:r>
            <a:r>
              <a:rPr lang="tr-TR" dirty="0"/>
              <a:t>öğeler güncel değildir. Listeden  </a:t>
            </a:r>
            <a:r>
              <a:rPr lang="tr-TR" b="1" dirty="0"/>
              <a:t>(***)  üç  yıldızlı  </a:t>
            </a:r>
            <a:r>
              <a:rPr lang="tr-TR" dirty="0"/>
              <a:t>öğeleri  seçin  ve </a:t>
            </a:r>
            <a:r>
              <a:rPr lang="tr-TR" b="1" dirty="0"/>
              <a:t>Yükle </a:t>
            </a:r>
            <a:r>
              <a:rPr lang="tr-TR" dirty="0"/>
              <a:t>butonuna basın. Klavyenizin </a:t>
            </a:r>
            <a:r>
              <a:rPr lang="tr-TR" b="1" dirty="0"/>
              <a:t>Ctrl - Kontrol  </a:t>
            </a:r>
            <a:r>
              <a:rPr lang="tr-TR" dirty="0"/>
              <a:t>tuşuna  basılı  tutarak  birden  fazla </a:t>
            </a:r>
            <a:r>
              <a:rPr lang="tr-TR" b="1" dirty="0"/>
              <a:t>(***) üç yıldızlı </a:t>
            </a:r>
            <a:r>
              <a:rPr lang="tr-TR" dirty="0"/>
              <a:t>öğe seçebilirsiniz.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71470" y="5157192"/>
            <a:ext cx="7056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Güncellenecek  öğelerin  bulunduğu  listedeki </a:t>
            </a:r>
            <a:r>
              <a:rPr lang="tr-TR" b="1" dirty="0"/>
              <a:t>DynEd Applications </a:t>
            </a:r>
            <a:r>
              <a:rPr lang="tr-TR" dirty="0"/>
              <a:t>da </a:t>
            </a:r>
            <a:r>
              <a:rPr lang="tr-TR" b="1" dirty="0">
                <a:solidFill>
                  <a:srgbClr val="FFFF00"/>
                </a:solidFill>
              </a:rPr>
              <a:t>(***) üç yıldız </a:t>
            </a:r>
            <a:r>
              <a:rPr lang="tr-TR" dirty="0">
                <a:solidFill>
                  <a:srgbClr val="FFFF00"/>
                </a:solidFill>
              </a:rPr>
              <a:t>olmasa bile listeden DynEd Applications’ı seçin ve </a:t>
            </a:r>
            <a:r>
              <a:rPr lang="tr-TR" b="1" dirty="0">
                <a:solidFill>
                  <a:srgbClr val="FFFF00"/>
                </a:solidFill>
              </a:rPr>
              <a:t>Yükle </a:t>
            </a:r>
            <a:r>
              <a:rPr lang="tr-TR" dirty="0">
                <a:solidFill>
                  <a:srgbClr val="FFFF00"/>
                </a:solidFill>
              </a:rPr>
              <a:t>butonuna tıklayın.</a:t>
            </a:r>
          </a:p>
        </p:txBody>
      </p:sp>
    </p:spTree>
    <p:extLst>
      <p:ext uri="{BB962C8B-B14F-4D97-AF65-F5344CB8AC3E}">
        <p14:creationId xmlns:p14="http://schemas.microsoft.com/office/powerpoint/2010/main" val="36374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78416" y="3326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                              QuickTime </a:t>
            </a:r>
            <a:r>
              <a:rPr lang="tr-TR" b="1" dirty="0"/>
              <a:t>Kurulumu </a:t>
            </a:r>
            <a:r>
              <a:rPr lang="tr-TR" b="1" dirty="0" smtClean="0"/>
              <a:t>– Windows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/>
              <a:t>Browser’ ınızdan </a:t>
            </a:r>
            <a:r>
              <a:rPr lang="tr-TR" u="sng" dirty="0">
                <a:hlinkClick r:id="rId2"/>
              </a:rPr>
              <a:t>www.dyned.com/download/student</a:t>
            </a:r>
            <a:r>
              <a:rPr lang="tr-TR" dirty="0">
                <a:hlinkClick r:id="rId2"/>
              </a:rPr>
              <a:t> i</a:t>
            </a:r>
            <a:r>
              <a:rPr lang="tr-TR" dirty="0"/>
              <a:t>nternet adresine gidin. </a:t>
            </a:r>
            <a:r>
              <a:rPr lang="tr-TR" b="1" dirty="0" smtClean="0"/>
              <a:t>QuickTime’ı</a:t>
            </a:r>
            <a:r>
              <a:rPr lang="tr-TR" dirty="0"/>
              <a:t> </a:t>
            </a:r>
            <a:r>
              <a:rPr lang="tr-TR" b="1" dirty="0" smtClean="0"/>
              <a:t>İndir</a:t>
            </a:r>
            <a:r>
              <a:rPr lang="tr-TR" b="1" dirty="0"/>
              <a:t>’ i </a:t>
            </a:r>
            <a:r>
              <a:rPr lang="tr-TR" dirty="0"/>
              <a:t>tıklayın. </a:t>
            </a:r>
            <a:r>
              <a:rPr lang="tr-TR" b="1" dirty="0"/>
              <a:t>Download </a:t>
            </a:r>
            <a:r>
              <a:rPr lang="tr-TR" dirty="0"/>
              <a:t>yazısına tıklayın.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1" y="1412776"/>
            <a:ext cx="3891553" cy="23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20" y="1412776"/>
            <a:ext cx="25202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50424" y="3933056"/>
            <a:ext cx="8098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Başlat </a:t>
            </a:r>
            <a:r>
              <a:rPr lang="tr-TR" dirty="0"/>
              <a:t>– </a:t>
            </a:r>
            <a:r>
              <a:rPr lang="tr-TR" b="1" dirty="0"/>
              <a:t>Bilgisayar’ </a:t>
            </a:r>
            <a:r>
              <a:rPr lang="tr-TR" dirty="0"/>
              <a:t>dan </a:t>
            </a:r>
            <a:r>
              <a:rPr lang="tr-TR" b="1" dirty="0"/>
              <a:t>Karşıdan Yüklemeler’ </a:t>
            </a:r>
            <a:r>
              <a:rPr lang="tr-TR" dirty="0"/>
              <a:t>e </a:t>
            </a:r>
            <a:r>
              <a:rPr lang="tr-TR" dirty="0" smtClean="0"/>
              <a:t>tıklayın.</a:t>
            </a:r>
            <a:r>
              <a:rPr lang="tr-TR" b="1" dirty="0" smtClean="0"/>
              <a:t>QuickTime Installer </a:t>
            </a:r>
            <a:r>
              <a:rPr lang="tr-TR" dirty="0"/>
              <a:t>simgesine çift tıklayın. Karşınıza gelen pencereden </a:t>
            </a:r>
            <a:r>
              <a:rPr lang="tr-TR" b="1" dirty="0"/>
              <a:t>Çalıştır’</a:t>
            </a:r>
            <a:r>
              <a:rPr lang="tr-TR" dirty="0"/>
              <a:t>a tıklayın.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84" y="4941168"/>
            <a:ext cx="3441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40" y="4941168"/>
            <a:ext cx="2135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708</Words>
  <Application>Microsoft Office PowerPoint</Application>
  <PresentationFormat>Ekran Gösterisi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R.KAYNAR</dc:creator>
  <cp:lastModifiedBy>bll</cp:lastModifiedBy>
  <cp:revision>50</cp:revision>
  <dcterms:created xsi:type="dcterms:W3CDTF">2014-10-31T06:36:52Z</dcterms:created>
  <dcterms:modified xsi:type="dcterms:W3CDTF">2017-04-27T13:22:25Z</dcterms:modified>
</cp:coreProperties>
</file>